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62" r:id="rId8"/>
    <p:sldId id="259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E80CB-4458-3660-D618-BF50FB925178}" v="496" dt="2024-07-17T10:09:23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2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8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5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9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4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5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2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6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93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4800" b="1" dirty="0"/>
              <a:t>Vergroening stedelijk omgeving.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94" y="3441621"/>
            <a:ext cx="4817374" cy="295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9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97726" y="509883"/>
            <a:ext cx="5878011" cy="1077229"/>
          </a:xfrm>
        </p:spPr>
        <p:txBody>
          <a:bodyPr/>
          <a:lstStyle/>
          <a:p>
            <a:r>
              <a:rPr lang="nl-NL" dirty="0"/>
              <a:t>cijfer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2 tentamens</a:t>
            </a:r>
          </a:p>
          <a:p>
            <a:r>
              <a:rPr lang="nl-NL" dirty="0"/>
              <a:t>2 eindopdrachten</a:t>
            </a:r>
          </a:p>
          <a:p>
            <a:r>
              <a:rPr lang="nl-NL" dirty="0"/>
              <a:t>opdrachten en evaluaties van de les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800" b="1" dirty="0">
                <a:solidFill>
                  <a:srgbClr val="FF0000"/>
                </a:solidFill>
              </a:rPr>
              <a:t>Leerling is verantwoordelijk voor elke les, ook bij ziekte.</a:t>
            </a:r>
            <a:endParaRPr lang="nl-NL" sz="2800" b="1" dirty="0">
              <a:solidFill>
                <a:srgbClr val="FF0000"/>
              </a:solidFill>
              <a:ea typeface="Verdana"/>
            </a:endParaRPr>
          </a:p>
          <a:p>
            <a:pPr marL="0" indent="0">
              <a:buNone/>
            </a:pPr>
            <a:r>
              <a:rPr lang="nl-NL" sz="2800" b="1" dirty="0">
                <a:solidFill>
                  <a:srgbClr val="FF0000"/>
                </a:solidFill>
              </a:rPr>
              <a:t>Zorg dat je gemaakte opdrachten inlevert in de </a:t>
            </a:r>
            <a:r>
              <a:rPr lang="nl-NL" sz="2800" b="1" err="1">
                <a:solidFill>
                  <a:srgbClr val="FF0000"/>
                </a:solidFill>
              </a:rPr>
              <a:t>elo</a:t>
            </a:r>
            <a:r>
              <a:rPr lang="nl-NL" sz="2800" b="1" dirty="0">
                <a:solidFill>
                  <a:srgbClr val="FF0000"/>
                </a:solidFill>
              </a:rPr>
              <a:t> (inleverpunt)</a:t>
            </a:r>
            <a:endParaRPr lang="nl-NL" sz="2800" b="1" dirty="0">
              <a:solidFill>
                <a:srgbClr val="FF0000"/>
              </a:solidFill>
              <a:ea typeface="Verdana"/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 descr="Groen in de stad - WUR">
            <a:extLst>
              <a:ext uri="{FF2B5EF4-FFF2-40B4-BE49-F238E27FC236}">
                <a16:creationId xmlns:a16="http://schemas.microsoft.com/office/drawing/2014/main" id="{CD32FE2B-C8CA-1FAF-AF8E-2F972278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00" y="1294351"/>
            <a:ext cx="2743199" cy="18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5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/>
              <a:t>Wat nodig?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werkende en opgeladen laptop.</a:t>
            </a:r>
          </a:p>
          <a:p>
            <a:pPr>
              <a:buClr>
                <a:srgbClr val="404040"/>
              </a:buClr>
            </a:pPr>
            <a:r>
              <a:rPr lang="nl-NL" dirty="0">
                <a:ea typeface="Verdana"/>
              </a:rPr>
              <a:t>Rekenmachine, tekenmateriaal</a:t>
            </a:r>
            <a:endParaRPr lang="nl-NL" dirty="0"/>
          </a:p>
          <a:p>
            <a:r>
              <a:rPr lang="nl-NL" dirty="0">
                <a:ea typeface="Verdana"/>
              </a:rPr>
              <a:t>Goed humeur en goede inzet.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75" y="652118"/>
            <a:ext cx="361796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3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6195" y="4065"/>
            <a:ext cx="7125113" cy="1313330"/>
          </a:xfrm>
        </p:spPr>
        <p:txBody>
          <a:bodyPr/>
          <a:lstStyle/>
          <a:p>
            <a:br>
              <a:rPr lang="nl-NL" sz="4000" b="1" dirty="0"/>
            </a:br>
            <a:r>
              <a:rPr lang="nl-NL" sz="4000" b="1" dirty="0">
                <a:ea typeface="Verdana"/>
              </a:rPr>
              <a:t>Hoe pakken we VGSO aan? </a:t>
            </a:r>
            <a:br>
              <a:rPr lang="nl-NL" sz="4000" b="1" dirty="0"/>
            </a:br>
            <a:br>
              <a:rPr lang="nl-NL" sz="4000" b="1" dirty="0"/>
            </a:br>
            <a:br>
              <a:rPr lang="nl-NL" sz="4000" b="1" dirty="0"/>
            </a:br>
            <a:endParaRPr lang="nl-NL" sz="1800" b="1">
              <a:ea typeface="Verdan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6196" y="1995895"/>
            <a:ext cx="7125112" cy="3391562"/>
          </a:xfrm>
        </p:spPr>
        <p:txBody>
          <a:bodyPr/>
          <a:lstStyle/>
          <a:p>
            <a:pPr marL="285750" indent="-285750"/>
            <a:r>
              <a:rPr lang="nl-NL" dirty="0">
                <a:ea typeface="Verdana"/>
              </a:rPr>
              <a:t>2 lesuren per week (blokuur)</a:t>
            </a:r>
            <a:endParaRPr lang="nl-NL"/>
          </a:p>
          <a:p>
            <a:pPr marL="285750" indent="-285750"/>
            <a:r>
              <a:rPr lang="nl-NL" dirty="0">
                <a:ea typeface="Verdana"/>
              </a:rPr>
              <a:t>lesthema's (hier doen we 2 blokuren over, dus 4 lesuren)</a:t>
            </a:r>
          </a:p>
          <a:p>
            <a:pPr marL="285750" indent="-285750"/>
            <a:r>
              <a:rPr lang="nl-NL" dirty="0">
                <a:ea typeface="Verdana"/>
              </a:rPr>
              <a:t>In de eerste periode behandelen we 3 lesthema's</a:t>
            </a:r>
          </a:p>
          <a:p>
            <a:pPr marL="285750" indent="-285750">
              <a:buClr>
                <a:srgbClr val="404040"/>
              </a:buClr>
            </a:pPr>
            <a:r>
              <a:rPr lang="nl-NL" dirty="0">
                <a:ea typeface="Verdana"/>
              </a:rPr>
              <a:t>We sluiten af met een eindopdracht en een tentamen</a:t>
            </a:r>
          </a:p>
          <a:p>
            <a:pPr marL="0" indent="0">
              <a:buClr>
                <a:srgbClr val="404040"/>
              </a:buClr>
              <a:buNone/>
            </a:pPr>
            <a:r>
              <a:rPr lang="nl-NL" dirty="0">
                <a:ea typeface="Verdana"/>
              </a:rPr>
              <a:t>Becijfering </a:t>
            </a:r>
          </a:p>
          <a:p>
            <a:pPr marL="285750" indent="-285750">
              <a:buClr>
                <a:srgbClr val="404040"/>
              </a:buClr>
            </a:pPr>
            <a:r>
              <a:rPr lang="nl-NL" dirty="0">
                <a:ea typeface="Verdana"/>
              </a:rPr>
              <a:t>Cijfers tellen mee voor het PTA (examen klas 3 en 4)</a:t>
            </a:r>
          </a:p>
          <a:p>
            <a:pPr marL="285750" indent="-285750">
              <a:buClr>
                <a:srgbClr val="404040"/>
              </a:buClr>
            </a:pPr>
            <a:r>
              <a:rPr lang="nl-NL" dirty="0">
                <a:ea typeface="Verdana"/>
              </a:rPr>
              <a:t>Inzet, werkhouding en producten worden meegenomen in je beoordeling. </a:t>
            </a:r>
          </a:p>
          <a:p>
            <a:pPr marL="285750" indent="-285750">
              <a:buClr>
                <a:srgbClr val="404040"/>
              </a:buClr>
            </a:pPr>
            <a:endParaRPr lang="nl-NL" dirty="0">
              <a:ea typeface="Verdana"/>
            </a:endParaRPr>
          </a:p>
          <a:p>
            <a:pPr marL="285750" indent="-285750">
              <a:buClr>
                <a:srgbClr val="404040"/>
              </a:buClr>
            </a:pPr>
            <a:endParaRPr lang="nl-NL" dirty="0">
              <a:ea typeface="Verdana"/>
            </a:endParaRPr>
          </a:p>
        </p:txBody>
      </p:sp>
      <p:pic>
        <p:nvPicPr>
          <p:cNvPr id="6" name="Afbeelding 5" descr="Natuur in de stad. Wat willen we? En wat willen we niet? - Obsurv">
            <a:extLst>
              <a:ext uri="{FF2B5EF4-FFF2-40B4-BE49-F238E27FC236}">
                <a16:creationId xmlns:a16="http://schemas.microsoft.com/office/drawing/2014/main" id="{9229A91F-BB10-14E5-87B3-F61F508DD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885" y="4635452"/>
            <a:ext cx="2743200" cy="18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1"/>
                </a:solidFill>
              </a:rPr>
              <a:t>Eerste les </a:t>
            </a:r>
            <a:r>
              <a:rPr lang="nl-NL" sz="4400" b="1" dirty="0" err="1">
                <a:solidFill>
                  <a:schemeClr val="tx1"/>
                </a:solidFill>
              </a:rPr>
              <a:t>vgso</a:t>
            </a:r>
            <a:r>
              <a:rPr lang="nl-NL" sz="4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5357" y="1719015"/>
            <a:ext cx="8671197" cy="4139783"/>
          </a:xfrm>
        </p:spPr>
        <p:txBody>
          <a:bodyPr>
            <a:normAutofit/>
          </a:bodyPr>
          <a:lstStyle/>
          <a:p>
            <a:r>
              <a:rPr lang="nl-NL" sz="3200" dirty="0"/>
              <a:t>We nemen met elkaar introductie </a:t>
            </a:r>
            <a:endParaRPr lang="nl-NL" dirty="0"/>
          </a:p>
          <a:p>
            <a:pPr marL="0" indent="0">
              <a:buNone/>
            </a:pPr>
            <a:r>
              <a:rPr lang="nl-NL" sz="3200" dirty="0"/>
              <a:t>   door.</a:t>
            </a:r>
          </a:p>
          <a:p>
            <a:r>
              <a:rPr lang="nl-NL" sz="3200" dirty="0"/>
              <a:t>introductieopdracht 1 </a:t>
            </a:r>
            <a:r>
              <a:rPr lang="nl-NL" sz="2000" dirty="0"/>
              <a:t>(buiten het terrein)</a:t>
            </a:r>
            <a:endParaRPr lang="nl-NL" sz="2000" i="1" dirty="0">
              <a:ea typeface="Verdana"/>
            </a:endParaRPr>
          </a:p>
          <a:p>
            <a:pPr>
              <a:buClr>
                <a:srgbClr val="404040"/>
              </a:buClr>
            </a:pPr>
            <a:r>
              <a:rPr lang="nl-NL" sz="3200" dirty="0"/>
              <a:t>Introductieopdracht 2 </a:t>
            </a:r>
            <a:r>
              <a:rPr lang="nl-NL" sz="2000" dirty="0"/>
              <a:t>(schaaltekenen)</a:t>
            </a:r>
            <a:endParaRPr lang="nl-NL" sz="2000">
              <a:ea typeface="Verdana"/>
            </a:endParaRPr>
          </a:p>
          <a:p>
            <a:endParaRPr lang="nl-NL" sz="32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5207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e858fd-badb-42ac-b60c-74b8d942dab8" xsi:nil="true"/>
    <lcf76f155ced4ddcb4097134ff3c332f xmlns="49dc3525-77e1-4e40-a5a5-10830dd03dee">
      <Terms xmlns="http://schemas.microsoft.com/office/infopath/2007/PartnerControls"/>
    </lcf76f155ced4ddcb4097134ff3c332f>
    <SharedWithUsers xmlns="a1e858fd-badb-42ac-b60c-74b8d942dab8">
      <UserInfo>
        <DisplayName/>
        <AccountId xsi:nil="true"/>
        <AccountType/>
      </UserInfo>
    </SharedWithUsers>
    <MediaLengthInSeconds xmlns="49dc3525-77e1-4e40-a5a5-10830dd03de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8B91000AAA44AABA0A4B1947D04BA" ma:contentTypeVersion="11" ma:contentTypeDescription="Een nieuw document maken." ma:contentTypeScope="" ma:versionID="2c763246db030e00eff619fd6ffc8629">
  <xsd:schema xmlns:xsd="http://www.w3.org/2001/XMLSchema" xmlns:xs="http://www.w3.org/2001/XMLSchema" xmlns:p="http://schemas.microsoft.com/office/2006/metadata/properties" xmlns:ns2="49dc3525-77e1-4e40-a5a5-10830dd03dee" xmlns:ns3="a1e858fd-badb-42ac-b60c-74b8d942dab8" targetNamespace="http://schemas.microsoft.com/office/2006/metadata/properties" ma:root="true" ma:fieldsID="993a889b4f9d2e59ffdd804ccf36077d" ns2:_="" ns3:_="">
    <xsd:import namespace="49dc3525-77e1-4e40-a5a5-10830dd03dee"/>
    <xsd:import namespace="a1e858fd-badb-42ac-b60c-74b8d942dab8"/>
    <xsd:element name="properties">
      <xsd:complexType>
        <xsd:sequence>
          <xsd:element name="documentManagement">
            <xsd:complexType>
              <xsd:all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c3525-77e1-4e40-a5a5-10830dd03dee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38a80247-2858-4e26-a755-9e2fd7292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858fd-badb-42ac-b60c-74b8d942dab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886e080-01e2-43f7-9109-32eaf0f82faf}" ma:internalName="TaxCatchAll" ma:showField="CatchAllData" ma:web="a1e858fd-badb-42ac-b60c-74b8d942da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851776-9776-4559-9265-AFF8CF096D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BAA3FC-7045-418E-8045-D1881B27AF9B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1e858fd-badb-42ac-b60c-74b8d942dab8"/>
    <ds:schemaRef ds:uri="49dc3525-77e1-4e40-a5a5-10830dd03de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E64C3C-B2FF-45A2-8034-0D1CC0418A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dc3525-77e1-4e40-a5a5-10830dd03dee"/>
    <ds:schemaRef ds:uri="a1e858fd-badb-42ac-b60c-74b8d942d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Lente</Template>
  <TotalTime>241</TotalTime>
  <Words>151</Words>
  <Application>Microsoft Office PowerPoint</Application>
  <PresentationFormat>Diavoorstelling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MS Shell Dlg 2</vt:lpstr>
      <vt:lpstr>Verdana</vt:lpstr>
      <vt:lpstr>Wingdings</vt:lpstr>
      <vt:lpstr>Wingdings 3</vt:lpstr>
      <vt:lpstr>Madison</vt:lpstr>
      <vt:lpstr>PowerPoint-presentatie</vt:lpstr>
      <vt:lpstr>cijfer</vt:lpstr>
      <vt:lpstr>Wat nodig?</vt:lpstr>
      <vt:lpstr> Hoe pakken we VGSO aan?    </vt:lpstr>
      <vt:lpstr>Eerste les vgso </vt:lpstr>
    </vt:vector>
  </TitlesOfParts>
  <Company>Onderwijsgroep Noord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PG03</dc:title>
  <dc:creator>Kitty van den Hondel</dc:creator>
  <cp:lastModifiedBy>Arne de Schiffart</cp:lastModifiedBy>
  <cp:revision>147</cp:revision>
  <dcterms:created xsi:type="dcterms:W3CDTF">2018-09-04T05:48:07Z</dcterms:created>
  <dcterms:modified xsi:type="dcterms:W3CDTF">2024-07-17T10:11:31Z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0x01010055D8B91000AAA44AABA0A4B1947D04BA</vt:lpwstr>
  </property>
  <property fmtid="{D5CDD505-2E9C-101B-9397-08002B2CF9AE}" pid="3" name="Order">
    <vt:r8>1013500</vt:r8>
  </property>
  <property fmtid="{D5CDD505-2E9C-101B-9397-08002B2CF9AE}" pid="4" name="GUID">
    <vt:lpwstr>a5fd3ed6-e98e-4ac6-90c4-d492a44c2c9b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MediaServiceImageTags">
    <vt:lpwstr/>
  </property>
</Properties>
</file>